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67" r:id="rId4"/>
  </p:sldMasterIdLst>
  <p:notesMasterIdLst>
    <p:notesMasterId r:id="rId29"/>
  </p:notesMasterIdLst>
  <p:handoutMasterIdLst>
    <p:handoutMasterId r:id="rId30"/>
  </p:handoutMasterIdLst>
  <p:sldIdLst>
    <p:sldId id="268" r:id="rId5"/>
    <p:sldId id="261" r:id="rId6"/>
    <p:sldId id="270" r:id="rId7"/>
    <p:sldId id="273" r:id="rId8"/>
    <p:sldId id="271" r:id="rId9"/>
    <p:sldId id="274" r:id="rId10"/>
    <p:sldId id="272" r:id="rId11"/>
    <p:sldId id="276" r:id="rId12"/>
    <p:sldId id="275" r:id="rId13"/>
    <p:sldId id="277" r:id="rId14"/>
    <p:sldId id="278" r:id="rId15"/>
    <p:sldId id="288" r:id="rId16"/>
    <p:sldId id="289" r:id="rId17"/>
    <p:sldId id="290" r:id="rId18"/>
    <p:sldId id="291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67" r:id="rId28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4" autoAdjust="0"/>
    <p:restoredTop sz="94580"/>
  </p:normalViewPr>
  <p:slideViewPr>
    <p:cSldViewPr snapToGrid="0" snapToObjects="1">
      <p:cViewPr varScale="1">
        <p:scale>
          <a:sx n="70" d="100"/>
          <a:sy n="70" d="100"/>
        </p:scale>
        <p:origin x="60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30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62DEA7-9DCD-4B2E-9DC5-BE121C266AFD}" type="doc">
      <dgm:prSet loTypeId="urn:microsoft.com/office/officeart/2018/5/layout/IconCircleLabelList" loCatId="icon" qsTypeId="urn:microsoft.com/office/officeart/2005/8/quickstyle/simple4" qsCatId="simple" csTypeId="urn:microsoft.com/office/officeart/2018/5/colors/Iconchunking_neutralicon_colorful5" csCatId="colorful" phldr="1"/>
      <dgm:spPr/>
      <dgm:t>
        <a:bodyPr rtlCol="0"/>
        <a:lstStyle/>
        <a:p>
          <a:pPr rtl="0"/>
          <a:endParaRPr lang="en-US"/>
        </a:p>
      </dgm:t>
    </dgm:pt>
    <dgm:pt modelId="{87B1B46A-CA1D-4445-8579-F40C78A1880B}" type="pres">
      <dgm:prSet presAssocID="{7B62DEA7-9DCD-4B2E-9DC5-BE121C266AFD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7C57223-128C-D045-9445-4EB53CB7DBA0}" type="presOf" srcId="{7B62DEA7-9DCD-4B2E-9DC5-BE121C266AFD}" destId="{87B1B46A-CA1D-4445-8579-F40C78A1880B}" srcOrd="0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=""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50987BA-D05C-40C1-B148-9AD3F10963C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96FD1B-358E-41F3-8670-5F4BD6E78C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B361E-3319-4F3A-8BC4-E1F86CD285CB}" type="datetimeFigureOut">
              <a:rPr lang="ru-RU" smtClean="0"/>
              <a:t>03.11.2024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B0E0641-2939-48BB-AD2A-2C1E323E64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4B57399-AD03-4324-ABAA-7C3DF41257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E5E70-6B8B-45D8-ABB0-40FC6B684A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7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21FC39-5220-449E-B3BD-14C634CF0F13}" type="datetimeFigureOut">
              <a:rPr lang="ru-RU" smtClean="0"/>
              <a:t>03.11.2024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E93EA-94E1-4702-97A4-D0CA1F7CECF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46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42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37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E93EA-94E1-4702-97A4-D0CA1F7CECFB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703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rtlCol="0" anchor="b">
            <a:normAutofit/>
          </a:bodyPr>
          <a:lstStyle>
            <a:lvl1pPr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rtlCol="0"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3748AA-5F2B-4E95-BA56-A43BAB2338C8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Полилиния 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75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rtlCol="0" anchor="ctr">
            <a:normAutofit/>
          </a:bodyPr>
          <a:lstStyle>
            <a:lvl1pPr algn="l">
              <a:defRPr sz="4800" b="0" cap="none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EA5F996-8316-4174-A428-BDACDDD0BCEC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889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rtlCol="0" anchor="ctr">
            <a:normAutofit/>
          </a:bodyPr>
          <a:lstStyle>
            <a:lvl1pPr algn="l">
              <a:defRPr sz="4800" b="0" cap="none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Текст 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C459814-593E-4F71-B8BA-FF17C91E7B48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1" name="Полилиния 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Текстовое поле 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«</a:t>
            </a:r>
            <a:endParaRPr lang="ru-RU" sz="800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15" name="Текстовое поле 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»</a:t>
            </a:r>
            <a:endParaRPr lang="ru-RU" sz="800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5960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rtlCol="0" anchor="b">
            <a:normAutofit/>
          </a:bodyPr>
          <a:lstStyle>
            <a:lvl1pPr algn="l">
              <a:defRPr sz="48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 rtl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1B707E2-7AE1-4396-BFCC-B4E47A20D7C1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375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 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rtlCol="0" anchor="ctr">
            <a:normAutofit/>
          </a:bodyPr>
          <a:lstStyle>
            <a:lvl1pPr algn="l">
              <a:defRPr sz="4800" b="0" cap="none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1" name="Текст 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rtlCol="0"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 rtl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ADEFDB-4982-4BEF-BD36-D1BC56373F2A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1" name="Полилиния 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Текстовое поле 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«</a:t>
            </a:r>
            <a:endParaRPr lang="ru-RU" sz="800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18" name="Текстовое поле 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»</a:t>
            </a:r>
            <a:endParaRPr lang="ru-RU" sz="800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0453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rtlCol="0" anchor="ctr">
            <a:normAutofit/>
          </a:bodyPr>
          <a:lstStyle>
            <a:lvl1pPr algn="l">
              <a:defRPr sz="48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1" name="Текст 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rtlCol="0"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 rtl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A30792-E5C8-49F3-A500-797380D78824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3803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254FBA-FDFE-442A-8FF2-473C8A7C8BB9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1321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rtlCol="0" anchor="ctr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42CAEB-FC87-48BB-94BB-9E689A8FDD9F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13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7BB3A3-B59F-4584-A5BD-2CCE215CE6F3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431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rtlCol="0" anchor="b"/>
          <a:lstStyle>
            <a:lvl1pPr algn="l">
              <a:defRPr sz="4000" b="0" cap="none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rtlCol="0"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388A495-D023-423A-B56B-1BEBEB6A5731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4390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 rtlCol="0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 rtlCol="0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BAB583-C8DE-4EA0-B280-30B3312CAED9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0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11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5651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 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 rtlCol="0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 rtlCol="0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9027A78-6D8F-45BF-A169-2D27227E0424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2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928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12376F-9843-4017-BBE4-92BE4063336B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2232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151D4D-90D7-4534-BAAF-7838F1986BF3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5293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rtlCol="0" anchor="b"/>
          <a:lstStyle>
            <a:lvl1pPr algn="l">
              <a:defRPr sz="20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rtlCol="0" anchor="ctr">
            <a:normAutofit/>
          </a:bodyPr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557F1F-B35E-46E0-A7E9-1E53A2B09303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066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rtlCol="0" anchor="b">
            <a:normAutofit/>
          </a:bodyPr>
          <a:lstStyle>
            <a:lvl1pPr algn="l">
              <a:defRPr sz="24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589212" y="634965"/>
            <a:ext cx="8915400" cy="385497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Щелкните значок, чтобы добавить изображение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924D5D-5C0F-4A53-A7AC-0D23AFA46567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Полилиния 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432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 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Полилиния 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Полилиния 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Полилиния 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Полилиния 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Полилиния 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Полилиния 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Полилиния 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Полилиния 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Полилиния 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Полилиния 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Полилиния 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Полилиния 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Группа 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Полилиния 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Полилиния 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Полилиния 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Полилиния 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Полилиния 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Полилиния 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Полилиния 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Полилиния 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Полилиния 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Полилиния 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Полилиния 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Полилиния 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Прямоугольник 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A8C492A-D229-4BF0-B5C6-8DEFEF709616}" type="datetime1">
              <a:rPr lang="ru-RU" smtClean="0"/>
              <a:t>03.11.2024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523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milyfriendpoems.com/poem/dreams-by-langston-hughe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1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Прямоугольник 17">
            <a:extLst>
              <a:ext uri="{FF2B5EF4-FFF2-40B4-BE49-F238E27FC236}">
                <a16:creationId xmlns:a16="http://schemas.microsoft.com/office/drawing/2014/main" id="{93F2CC0B-D5F1-40B8-9CC6-4A36850B66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5" name="Рисунок 4" descr="светлые пятна">
            <a:extLst>
              <a:ext uri="{FF2B5EF4-FFF2-40B4-BE49-F238E27FC236}">
                <a16:creationId xmlns:a16="http://schemas.microsoft.com/office/drawing/2014/main" id="{1A23FE0C-9A67-334E-9B7F-83AA9CF636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51" y="-131193"/>
            <a:ext cx="12192000" cy="6857990"/>
          </a:xfrm>
          <a:prstGeom prst="rect">
            <a:avLst/>
          </a:prstGeom>
        </p:spPr>
      </p:pic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F266081D-517B-5D43-A7B4-E67DDEDC0B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3899" y="355944"/>
            <a:ext cx="8915399" cy="2262781"/>
          </a:xfrm>
        </p:spPr>
        <p:txBody>
          <a:bodyPr rtlCol="0">
            <a:normAutofit/>
          </a:bodyPr>
          <a:lstStyle/>
          <a:p>
            <a:pPr algn="ctr" rtl="0"/>
            <a:r>
              <a:rPr lang="en-US" sz="8000" dirty="0" smtClean="0">
                <a:latin typeface="Brush Script MT" panose="03060802040406070304" pitchFamily="66" charset="0"/>
              </a:rPr>
              <a:t>POETRY CORNER</a:t>
            </a:r>
            <a:endParaRPr lang="ru-RU" sz="8000" dirty="0"/>
          </a:p>
        </p:txBody>
      </p:sp>
      <p:sp>
        <p:nvSpPr>
          <p:cNvPr id="13" name="Подзаголовок 12">
            <a:extLst>
              <a:ext uri="{FF2B5EF4-FFF2-40B4-BE49-F238E27FC236}">
                <a16:creationId xmlns:a16="http://schemas.microsoft.com/office/drawing/2014/main" id="{F05262DB-6398-4AF9-96A3-041CFB112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rtlCol="0">
            <a:normAutofit/>
          </a:bodyPr>
          <a:lstStyle/>
          <a:p>
            <a:pPr rtl="0"/>
            <a:r>
              <a:rPr lang="en-US" dirty="0" smtClean="0">
                <a:latin typeface="Brush Script MT" panose="03060802040406070304" pitchFamily="66" charset="0"/>
              </a:rPr>
              <a:t>A POETRY COMPETITION BETWEEN THE TEAMS OF 10</a:t>
            </a:r>
            <a:r>
              <a:rPr lang="en-US" baseline="30000" dirty="0" smtClean="0">
                <a:latin typeface="Brush Script MT" panose="03060802040406070304" pitchFamily="66" charset="0"/>
              </a:rPr>
              <a:t>TH</a:t>
            </a:r>
            <a:r>
              <a:rPr lang="en-US" dirty="0" smtClean="0">
                <a:latin typeface="Brush Script MT" panose="03060802040406070304" pitchFamily="66" charset="0"/>
              </a:rPr>
              <a:t> FORMS</a:t>
            </a:r>
          </a:p>
          <a:p>
            <a:pPr algn="r" rtl="0"/>
            <a:r>
              <a:rPr lang="en-US" dirty="0" smtClean="0">
                <a:latin typeface="Brush Script MT" panose="03060802040406070304" pitchFamily="66" charset="0"/>
              </a:rPr>
              <a:t>January 30, 2024</a:t>
            </a:r>
          </a:p>
          <a:p>
            <a:pPr rtl="0"/>
            <a:endParaRPr lang="en-US" dirty="0" smtClean="0"/>
          </a:p>
          <a:p>
            <a:pPr rtl="0"/>
            <a:endParaRPr lang="ru-RU" dirty="0"/>
          </a:p>
        </p:txBody>
      </p:sp>
      <p:grpSp>
        <p:nvGrpSpPr>
          <p:cNvPr id="20" name="Группа 19">
            <a:extLst>
              <a:ext uri="{FF2B5EF4-FFF2-40B4-BE49-F238E27FC236}">
                <a16:creationId xmlns:a16="http://schemas.microsoft.com/office/drawing/2014/main" id="{631C6CE6-1810-44ED-A6D7-3FF53040AE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1" name="Полилиния 11">
              <a:extLst>
                <a:ext uri="{FF2B5EF4-FFF2-40B4-BE49-F238E27FC236}">
                  <a16:creationId xmlns:a16="http://schemas.microsoft.com/office/drawing/2014/main" id="{1F6D8BFE-D0D0-4BAE-9D5A-701DE7D3CE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Полилиния 12">
              <a:extLst>
                <a:ext uri="{FF2B5EF4-FFF2-40B4-BE49-F238E27FC236}">
                  <a16:creationId xmlns:a16="http://schemas.microsoft.com/office/drawing/2014/main" id="{53F86D30-CEDB-4D96-AF73-AA3CD5A437B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Полилиния 13">
              <a:extLst>
                <a:ext uri="{FF2B5EF4-FFF2-40B4-BE49-F238E27FC236}">
                  <a16:creationId xmlns:a16="http://schemas.microsoft.com/office/drawing/2014/main" id="{F5187540-C4C8-410C-A395-69FCB1C86C2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4" name="Полилиния 14">
              <a:extLst>
                <a:ext uri="{FF2B5EF4-FFF2-40B4-BE49-F238E27FC236}">
                  <a16:creationId xmlns:a16="http://schemas.microsoft.com/office/drawing/2014/main" id="{75BD6E4A-797C-451B-B08F-D99C1A9D13F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Полилиния 15">
              <a:extLst>
                <a:ext uri="{FF2B5EF4-FFF2-40B4-BE49-F238E27FC236}">
                  <a16:creationId xmlns:a16="http://schemas.microsoft.com/office/drawing/2014/main" id="{0D241082-BAFA-462E-827B-5814B020F5C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Полилиния 16">
              <a:extLst>
                <a:ext uri="{FF2B5EF4-FFF2-40B4-BE49-F238E27FC236}">
                  <a16:creationId xmlns:a16="http://schemas.microsoft.com/office/drawing/2014/main" id="{2920CCBD-116D-450B-9608-99F05F7D78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Полилиния 17">
              <a:extLst>
                <a:ext uri="{FF2B5EF4-FFF2-40B4-BE49-F238E27FC236}">
                  <a16:creationId xmlns:a16="http://schemas.microsoft.com/office/drawing/2014/main" id="{A57CD3DE-CEAF-4BD4-A5EF-24B3E622BB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Полилиния 18">
              <a:extLst>
                <a:ext uri="{FF2B5EF4-FFF2-40B4-BE49-F238E27FC236}">
                  <a16:creationId xmlns:a16="http://schemas.microsoft.com/office/drawing/2014/main" id="{4EC3258C-366B-4629-A7D3-5173D3637D8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Полилиния 19">
              <a:extLst>
                <a:ext uri="{FF2B5EF4-FFF2-40B4-BE49-F238E27FC236}">
                  <a16:creationId xmlns:a16="http://schemas.microsoft.com/office/drawing/2014/main" id="{D444D63A-CE2B-4ACD-BA0E-4ADECAD86F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Полилиния 20">
              <a:extLst>
                <a:ext uri="{FF2B5EF4-FFF2-40B4-BE49-F238E27FC236}">
                  <a16:creationId xmlns:a16="http://schemas.microsoft.com/office/drawing/2014/main" id="{7A504DF6-187A-4A54-96E8-3F3F28AAAA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Полилиния 21">
              <a:extLst>
                <a:ext uri="{FF2B5EF4-FFF2-40B4-BE49-F238E27FC236}">
                  <a16:creationId xmlns:a16="http://schemas.microsoft.com/office/drawing/2014/main" id="{FE04C6F5-6DC5-4C7E-9278-9BE624FC78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Полилиния 22">
              <a:extLst>
                <a:ext uri="{FF2B5EF4-FFF2-40B4-BE49-F238E27FC236}">
                  <a16:creationId xmlns:a16="http://schemas.microsoft.com/office/drawing/2014/main" id="{94A02D9B-E6A9-4D6A-9D2A-D81C768024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34" name="Группа 33">
            <a:extLst>
              <a:ext uri="{FF2B5EF4-FFF2-40B4-BE49-F238E27FC236}">
                <a16:creationId xmlns:a16="http://schemas.microsoft.com/office/drawing/2014/main" id="{B78034A6-3565-46AA-9E73-1C954666ABB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30"/>
            <a:ext cx="2356675" cy="6853284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35" name="Полилиния 27">
              <a:extLst>
                <a:ext uri="{FF2B5EF4-FFF2-40B4-BE49-F238E27FC236}">
                  <a16:creationId xmlns:a16="http://schemas.microsoft.com/office/drawing/2014/main" id="{04947AA2-A772-42CB-9CEC-065095D3DC7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Полилиния 28">
              <a:extLst>
                <a:ext uri="{FF2B5EF4-FFF2-40B4-BE49-F238E27FC236}">
                  <a16:creationId xmlns:a16="http://schemas.microsoft.com/office/drawing/2014/main" id="{83C52D84-DEC1-4E16-972E-8EEA5D52245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Полилиния 29">
              <a:extLst>
                <a:ext uri="{FF2B5EF4-FFF2-40B4-BE49-F238E27FC236}">
                  <a16:creationId xmlns:a16="http://schemas.microsoft.com/office/drawing/2014/main" id="{2036A28D-EF09-41F7-906F-CF4053615AE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Полилиния 30">
              <a:extLst>
                <a:ext uri="{FF2B5EF4-FFF2-40B4-BE49-F238E27FC236}">
                  <a16:creationId xmlns:a16="http://schemas.microsoft.com/office/drawing/2014/main" id="{EE8D92C7-C907-4120-95E3-80E3DC85BB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Полилиния 31">
              <a:extLst>
                <a:ext uri="{FF2B5EF4-FFF2-40B4-BE49-F238E27FC236}">
                  <a16:creationId xmlns:a16="http://schemas.microsoft.com/office/drawing/2014/main" id="{BBCEAAB8-CD22-41D7-B330-702682A27CE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Полилиния 32">
              <a:extLst>
                <a:ext uri="{FF2B5EF4-FFF2-40B4-BE49-F238E27FC236}">
                  <a16:creationId xmlns:a16="http://schemas.microsoft.com/office/drawing/2014/main" id="{6BBC1FEE-3D72-492B-8D8A-BE1A55076F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Полилиния 33">
              <a:extLst>
                <a:ext uri="{FF2B5EF4-FFF2-40B4-BE49-F238E27FC236}">
                  <a16:creationId xmlns:a16="http://schemas.microsoft.com/office/drawing/2014/main" id="{C28C6E5C-C393-435C-96A1-AA2859BDCB8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Полилиния 34">
              <a:extLst>
                <a:ext uri="{FF2B5EF4-FFF2-40B4-BE49-F238E27FC236}">
                  <a16:creationId xmlns:a16="http://schemas.microsoft.com/office/drawing/2014/main" id="{2C2C991F-AC51-4DF5-B8DD-19B08C1CBF4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Полилиния 35">
              <a:extLst>
                <a:ext uri="{FF2B5EF4-FFF2-40B4-BE49-F238E27FC236}">
                  <a16:creationId xmlns:a16="http://schemas.microsoft.com/office/drawing/2014/main" id="{9C916B5F-285D-4F5A-9085-6781753AFB3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Полилиния 36">
              <a:extLst>
                <a:ext uri="{FF2B5EF4-FFF2-40B4-BE49-F238E27FC236}">
                  <a16:creationId xmlns:a16="http://schemas.microsoft.com/office/drawing/2014/main" id="{0375DD5F-9D17-4873-B697-3D44A5EBEC7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Полилиния 37">
              <a:extLst>
                <a:ext uri="{FF2B5EF4-FFF2-40B4-BE49-F238E27FC236}">
                  <a16:creationId xmlns:a16="http://schemas.microsoft.com/office/drawing/2014/main" id="{A159BBC7-6A8B-4612-94A8-56323452C7B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Полилиния 38">
              <a:extLst>
                <a:ext uri="{FF2B5EF4-FFF2-40B4-BE49-F238E27FC236}">
                  <a16:creationId xmlns:a16="http://schemas.microsoft.com/office/drawing/2014/main" id="{177C901C-F8DE-4C99-95C8-F8CA1B84F76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48" name="Прямоугольник 47">
            <a:extLst>
              <a:ext uri="{FF2B5EF4-FFF2-40B4-BE49-F238E27FC236}">
                <a16:creationId xmlns:a16="http://schemas.microsoft.com/office/drawing/2014/main" id="{D1D655F2-6D15-4265-ADEE-EF0075C139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50" name="Полилиния 69">
            <a:extLst>
              <a:ext uri="{FF2B5EF4-FFF2-40B4-BE49-F238E27FC236}">
                <a16:creationId xmlns:a16="http://schemas.microsoft.com/office/drawing/2014/main" id="{3248A930-1A6E-4EFB-8213-D1AC735BE06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41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Contest 1: biographies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2583024"/>
              </p:ext>
            </p:extLst>
          </p:nvPr>
        </p:nvGraphicFramePr>
        <p:xfrm>
          <a:off x="2016007" y="1765110"/>
          <a:ext cx="89154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850">
                  <a:extLst>
                    <a:ext uri="{9D8B030D-6E8A-4147-A177-3AD203B41FA5}">
                      <a16:colId xmlns:a16="http://schemas.microsoft.com/office/drawing/2014/main" val="4148008282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1404314649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3708611553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1427232168"/>
                    </a:ext>
                  </a:extLst>
                </a:gridCol>
              </a:tblGrid>
              <a:tr h="306503">
                <a:tc>
                  <a:txBody>
                    <a:bodyPr/>
                    <a:lstStyle/>
                    <a:p>
                      <a:r>
                        <a:rPr lang="en-US" dirty="0" smtClean="0"/>
                        <a:t>Shakespeare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Byron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Burns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Blake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827521"/>
                  </a:ext>
                </a:extLst>
              </a:tr>
              <a:tr h="306503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TASK1:</a:t>
                      </a:r>
                      <a:r>
                        <a:rPr lang="en-US" baseline="0" dirty="0" smtClean="0"/>
                        <a:t> give the information about the poets (0-2)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844929"/>
                  </a:ext>
                </a:extLst>
              </a:tr>
              <a:tr h="30650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9901029"/>
                  </a:ext>
                </a:extLst>
              </a:tr>
              <a:tr h="306503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TASK 2:</a:t>
                      </a:r>
                      <a:r>
                        <a:rPr lang="en-US" baseline="0" dirty="0" smtClean="0"/>
                        <a:t>  make 3 true/false statement for the opposite teams (0-3)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4480914"/>
                  </a:ext>
                </a:extLst>
              </a:tr>
              <a:tr h="30650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836102"/>
                  </a:ext>
                </a:extLst>
              </a:tr>
              <a:tr h="755761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TASK 3:</a:t>
                      </a:r>
                      <a:r>
                        <a:rPr lang="en-US" baseline="0" dirty="0" smtClean="0"/>
                        <a:t> answers to task 2 (0-3)</a:t>
                      </a:r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TOTAL:</a:t>
                      </a:r>
                      <a:endParaRPr lang="ru-RU" dirty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9604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49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7707" y="50904"/>
            <a:ext cx="8625535" cy="904439"/>
          </a:xfrm>
        </p:spPr>
        <p:txBody>
          <a:bodyPr/>
          <a:lstStyle/>
          <a:p>
            <a:r>
              <a:rPr lang="en-US" dirty="0" smtClean="0"/>
              <a:t>CONTEST 2: dramatize the poem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76" y="639080"/>
            <a:ext cx="2337562" cy="62189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438" y="594383"/>
            <a:ext cx="2916738" cy="62636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631" y="591314"/>
            <a:ext cx="2835435" cy="62666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07" y="594383"/>
            <a:ext cx="3234962" cy="626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9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William Shakespeare –All the world’s a </a:t>
            </a:r>
            <a:r>
              <a:rPr lang="en-US" b="1" dirty="0" smtClean="0"/>
              <a:t>stage </a:t>
            </a:r>
            <a:r>
              <a:rPr lang="en-US" sz="2200" i="1" dirty="0" smtClean="0"/>
              <a:t>(</a:t>
            </a:r>
            <a:r>
              <a:rPr lang="en-US" sz="2200" i="1" dirty="0"/>
              <a:t>from </a:t>
            </a:r>
            <a:r>
              <a:rPr lang="en-US" sz="2200" dirty="0"/>
              <a:t>As You Like It</a:t>
            </a:r>
            <a:r>
              <a:rPr lang="en-US" sz="2200" i="1" dirty="0"/>
              <a:t>, spoken by </a:t>
            </a:r>
            <a:r>
              <a:rPr lang="en-US" sz="2200" i="1" dirty="0" err="1"/>
              <a:t>Jaques</a:t>
            </a:r>
            <a:r>
              <a:rPr lang="en-US" sz="2200" i="1" dirty="0"/>
              <a:t>)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dirty="0" smtClean="0"/>
              <a:t>All </a:t>
            </a:r>
            <a:r>
              <a:rPr lang="en-US" dirty="0"/>
              <a:t>the world’s a stage,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And all the men and women merely players;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They have their exits and their entrances;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And one man in his time plays many parts,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His acts being seven ages. At first the infant,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Mewling and puking in the nurse’s arms;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And then the whining school-boy, with his satchel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And shining morning face, creeping like snail</a:t>
            </a:r>
            <a:endParaRPr lang="ru-RU" dirty="0"/>
          </a:p>
          <a:p>
            <a:pPr marL="0" indent="0" fontAlgn="base">
              <a:buNone/>
            </a:pPr>
            <a:r>
              <a:rPr lang="ru-RU" dirty="0"/>
              <a:t>Unwillingly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school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200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LORD BYRON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She walks in beauty, like the night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Of cloudless climes and starry skies;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And all that's best of dark and bright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Meet in her aspect and her eyes: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Thus mellowed to that tender light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Which heaven to gaudy day denies.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33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WILLIAM BLAKE</a:t>
            </a:r>
            <a:br>
              <a:rPr lang="en-US" dirty="0" smtClean="0"/>
            </a:br>
            <a:r>
              <a:rPr lang="en-US" dirty="0" smtClean="0"/>
              <a:t>TYGER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r>
              <a:rPr lang="en-US" dirty="0" err="1"/>
              <a:t>Tyger</a:t>
            </a:r>
            <a:r>
              <a:rPr lang="en-US" dirty="0"/>
              <a:t> </a:t>
            </a:r>
            <a:r>
              <a:rPr lang="en-US" dirty="0" err="1"/>
              <a:t>Tyger</a:t>
            </a:r>
            <a:r>
              <a:rPr lang="en-US" dirty="0"/>
              <a:t>, burning bright, 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In the forests of the night; 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What immortal hand or eye, 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Could frame thy fearful symmetry?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 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In what distant deeps or skies. 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Burnt the fire of </a:t>
            </a:r>
            <a:r>
              <a:rPr lang="en-US" dirty="0" err="1"/>
              <a:t>thine</a:t>
            </a:r>
            <a:r>
              <a:rPr lang="en-US" dirty="0"/>
              <a:t> eyes?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On what wings dare he aspire?</a:t>
            </a:r>
            <a:endParaRPr lang="ru-RU" dirty="0"/>
          </a:p>
          <a:p>
            <a:pPr marL="0" indent="0" fontAlgn="base">
              <a:buNone/>
            </a:pPr>
            <a:r>
              <a:rPr lang="en-US" dirty="0"/>
              <a:t>What the hand, dare seize the fire?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037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ROBERT BURNS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My heart's in the Highlands, my heart is not here,</a:t>
            </a:r>
            <a:endParaRPr lang="ru-RU" dirty="0"/>
          </a:p>
          <a:p>
            <a:pPr marL="0" indent="0">
              <a:buNone/>
            </a:pPr>
            <a:r>
              <a:rPr lang="en-US" dirty="0" smtClean="0"/>
              <a:t>My </a:t>
            </a:r>
            <a:r>
              <a:rPr lang="en-US" dirty="0"/>
              <a:t>heart's in the Highlands a-chasing the deer -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 A-chasing the wild deer, and following the roe;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 My heart's in the Highlands, wherever I go.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 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 Farewell to the Highlands, farewell to the North</a:t>
            </a:r>
            <a:endParaRPr lang="ru-RU" dirty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birth place of </a:t>
            </a:r>
            <a:r>
              <a:rPr lang="en-US" dirty="0" err="1"/>
              <a:t>valour</a:t>
            </a:r>
            <a:r>
              <a:rPr lang="en-US" dirty="0"/>
              <a:t>, the country of w</a:t>
            </a:r>
            <a:r>
              <a:rPr lang="en-US" dirty="0" smtClean="0"/>
              <a:t>orth</a:t>
            </a:r>
            <a:r>
              <a:rPr lang="en-US" dirty="0"/>
              <a:t>;</a:t>
            </a:r>
            <a:endParaRPr lang="ru-RU" dirty="0"/>
          </a:p>
          <a:p>
            <a:pPr marL="0" indent="0">
              <a:buNone/>
            </a:pPr>
            <a:r>
              <a:rPr lang="en-US" dirty="0" smtClean="0"/>
              <a:t>Wherever </a:t>
            </a:r>
            <a:r>
              <a:rPr lang="en-US" dirty="0"/>
              <a:t>I wander, wherever I rove,</a:t>
            </a:r>
            <a:endParaRPr lang="ru-RU" dirty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hills of the Highlands for ever I love.</a:t>
            </a:r>
            <a:endParaRPr lang="ru-RU" dirty="0"/>
          </a:p>
          <a:p>
            <a:r>
              <a:rPr lang="en-US" dirty="0"/>
              <a:t> 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617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659" y="-95534"/>
            <a:ext cx="9039312" cy="6953534"/>
          </a:xfrm>
        </p:spPr>
      </p:pic>
    </p:spTree>
    <p:extLst>
      <p:ext uri="{BB962C8B-B14F-4D97-AF65-F5344CB8AC3E}">
        <p14:creationId xmlns:p14="http://schemas.microsoft.com/office/powerpoint/2010/main" val="390507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Contest 2</a:t>
            </a:r>
            <a:r>
              <a:rPr lang="en-US" dirty="0" smtClean="0"/>
              <a:t>: dramatization</a:t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7229152"/>
              </p:ext>
            </p:extLst>
          </p:nvPr>
        </p:nvGraphicFramePr>
        <p:xfrm>
          <a:off x="2589213" y="2133600"/>
          <a:ext cx="89154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850">
                  <a:extLst>
                    <a:ext uri="{9D8B030D-6E8A-4147-A177-3AD203B41FA5}">
                      <a16:colId xmlns:a16="http://schemas.microsoft.com/office/drawing/2014/main" val="3604360088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4294275108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2596085366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1187564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shakespeare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byron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burns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blake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890118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Pronunciation and expressiveness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01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2206343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(1&amp;2)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795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38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Contest 3: making up your own poem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472" y="1269243"/>
            <a:ext cx="7360609" cy="558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2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296537"/>
            <a:ext cx="7315350" cy="534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4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Прямоугольник 32">
            <a:extLst>
              <a:ext uri="{FF2B5EF4-FFF2-40B4-BE49-F238E27FC236}">
                <a16:creationId xmlns:a16="http://schemas.microsoft.com/office/drawing/2014/main" id="{A9D17E3F-9160-4D16-8F1D-F8FE94E2A5D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ru-RU" dirty="0"/>
          </a:p>
        </p:txBody>
      </p:sp>
      <p:pic>
        <p:nvPicPr>
          <p:cNvPr id="13" name="Рисунок 12" descr="светлые пятна">
            <a:extLst>
              <a:ext uri="{FF2B5EF4-FFF2-40B4-BE49-F238E27FC236}">
                <a16:creationId xmlns:a16="http://schemas.microsoft.com/office/drawing/2014/main" id="{91359E98-53EA-154C-9838-95AAA23C9E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23F6D5E8-15CF-4755-910B-1B5A1E77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2325" y="242263"/>
            <a:ext cx="8911687" cy="842220"/>
          </a:xfrm>
        </p:spPr>
        <p:txBody>
          <a:bodyPr rtlCol="0">
            <a:normAutofit/>
          </a:bodyPr>
          <a:lstStyle/>
          <a:p>
            <a:pPr algn="ctr" rtl="0"/>
            <a:r>
              <a:rPr lang="en-US" dirty="0" smtClean="0"/>
              <a:t>four teams</a:t>
            </a:r>
            <a:endParaRPr lang="ru-RU" dirty="0"/>
          </a:p>
        </p:txBody>
      </p:sp>
      <p:grpSp>
        <p:nvGrpSpPr>
          <p:cNvPr id="35" name="Группа 34">
            <a:extLst>
              <a:ext uri="{FF2B5EF4-FFF2-40B4-BE49-F238E27FC236}">
                <a16:creationId xmlns:a16="http://schemas.microsoft.com/office/drawing/2014/main" id="{93DBB853-C277-42C7-80D0-110A8842ED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36" name="Полилиния 11">
              <a:extLst>
                <a:ext uri="{FF2B5EF4-FFF2-40B4-BE49-F238E27FC236}">
                  <a16:creationId xmlns:a16="http://schemas.microsoft.com/office/drawing/2014/main" id="{8D2CA353-4AC3-432A-8704-A618563EECF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Полилиния 12">
              <a:extLst>
                <a:ext uri="{FF2B5EF4-FFF2-40B4-BE49-F238E27FC236}">
                  <a16:creationId xmlns:a16="http://schemas.microsoft.com/office/drawing/2014/main" id="{71685CFF-C2D8-4119-9CDA-5049148537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Полилиния 13">
              <a:extLst>
                <a:ext uri="{FF2B5EF4-FFF2-40B4-BE49-F238E27FC236}">
                  <a16:creationId xmlns:a16="http://schemas.microsoft.com/office/drawing/2014/main" id="{119C20C9-05B5-4384-9F4E-B4B8FA299CD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Полилиния 14">
              <a:extLst>
                <a:ext uri="{FF2B5EF4-FFF2-40B4-BE49-F238E27FC236}">
                  <a16:creationId xmlns:a16="http://schemas.microsoft.com/office/drawing/2014/main" id="{F78ACAA7-E69F-43D4-919F-59DCA6482D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Полилиния 15">
              <a:extLst>
                <a:ext uri="{FF2B5EF4-FFF2-40B4-BE49-F238E27FC236}">
                  <a16:creationId xmlns:a16="http://schemas.microsoft.com/office/drawing/2014/main" id="{96704AC3-E553-4428-AD42-796DD344AD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Полилиния 16">
              <a:extLst>
                <a:ext uri="{FF2B5EF4-FFF2-40B4-BE49-F238E27FC236}">
                  <a16:creationId xmlns:a16="http://schemas.microsoft.com/office/drawing/2014/main" id="{3144CE2D-2D9E-4E16-92AA-F685E45492E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Полилиния 17">
              <a:extLst>
                <a:ext uri="{FF2B5EF4-FFF2-40B4-BE49-F238E27FC236}">
                  <a16:creationId xmlns:a16="http://schemas.microsoft.com/office/drawing/2014/main" id="{CD4C0C99-C139-4838-92A2-2C05514812E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Полилиния 18">
              <a:extLst>
                <a:ext uri="{FF2B5EF4-FFF2-40B4-BE49-F238E27FC236}">
                  <a16:creationId xmlns:a16="http://schemas.microsoft.com/office/drawing/2014/main" id="{6D356AA9-ECE0-4E40-A277-44AC6EF7650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Полилиния 19">
              <a:extLst>
                <a:ext uri="{FF2B5EF4-FFF2-40B4-BE49-F238E27FC236}">
                  <a16:creationId xmlns:a16="http://schemas.microsoft.com/office/drawing/2014/main" id="{5A9C3CFE-942C-43DB-9652-8B2647552B4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Полилиния 20">
              <a:extLst>
                <a:ext uri="{FF2B5EF4-FFF2-40B4-BE49-F238E27FC236}">
                  <a16:creationId xmlns:a16="http://schemas.microsoft.com/office/drawing/2014/main" id="{F3DDB2C0-7B2C-4BA5-8ECA-4632746722D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Полилиния 21">
              <a:extLst>
                <a:ext uri="{FF2B5EF4-FFF2-40B4-BE49-F238E27FC236}">
                  <a16:creationId xmlns:a16="http://schemas.microsoft.com/office/drawing/2014/main" id="{CCB346B3-FD72-422B-9688-F54E77399A3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7" name="Полилиния 22">
              <a:extLst>
                <a:ext uri="{FF2B5EF4-FFF2-40B4-BE49-F238E27FC236}">
                  <a16:creationId xmlns:a16="http://schemas.microsoft.com/office/drawing/2014/main" id="{A5E738B1-537A-48F5-B99B-72BF4EA8B0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49" name="Группа 48">
            <a:extLst>
              <a:ext uri="{FF2B5EF4-FFF2-40B4-BE49-F238E27FC236}">
                <a16:creationId xmlns:a16="http://schemas.microsoft.com/office/drawing/2014/main" id="{65CAAAF8-C872-447C-BCD0-F5CD3016C5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30"/>
            <a:ext cx="2356675" cy="6853284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50" name="Полилиния 27">
              <a:extLst>
                <a:ext uri="{FF2B5EF4-FFF2-40B4-BE49-F238E27FC236}">
                  <a16:creationId xmlns:a16="http://schemas.microsoft.com/office/drawing/2014/main" id="{3CD192F9-4898-4362-B1A2-3DDAA54614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1" name="Полилиния 28">
              <a:extLst>
                <a:ext uri="{FF2B5EF4-FFF2-40B4-BE49-F238E27FC236}">
                  <a16:creationId xmlns:a16="http://schemas.microsoft.com/office/drawing/2014/main" id="{25658BAB-0A60-4CAE-B735-5297A284A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2" name="Полилиния 29">
              <a:extLst>
                <a:ext uri="{FF2B5EF4-FFF2-40B4-BE49-F238E27FC236}">
                  <a16:creationId xmlns:a16="http://schemas.microsoft.com/office/drawing/2014/main" id="{B176DB7C-2C45-4E08-956B-5D2E339C755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3" name="Полилиния 30">
              <a:extLst>
                <a:ext uri="{FF2B5EF4-FFF2-40B4-BE49-F238E27FC236}">
                  <a16:creationId xmlns:a16="http://schemas.microsoft.com/office/drawing/2014/main" id="{671B014E-7E67-4978-A9AB-7C6E2F99FDA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4" name="Полилиния 31">
              <a:extLst>
                <a:ext uri="{FF2B5EF4-FFF2-40B4-BE49-F238E27FC236}">
                  <a16:creationId xmlns:a16="http://schemas.microsoft.com/office/drawing/2014/main" id="{193156F8-3B15-4064-8C4B-F21ED4F376A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5" name="Полилиния 32">
              <a:extLst>
                <a:ext uri="{FF2B5EF4-FFF2-40B4-BE49-F238E27FC236}">
                  <a16:creationId xmlns:a16="http://schemas.microsoft.com/office/drawing/2014/main" id="{96B721A4-876F-43D1-B231-585A55B38F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6" name="Полилиния 33">
              <a:extLst>
                <a:ext uri="{FF2B5EF4-FFF2-40B4-BE49-F238E27FC236}">
                  <a16:creationId xmlns:a16="http://schemas.microsoft.com/office/drawing/2014/main" id="{3D9AB238-BB7F-4D15-83B0-BD6CA92CC7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7" name="Полилиния 34">
              <a:extLst>
                <a:ext uri="{FF2B5EF4-FFF2-40B4-BE49-F238E27FC236}">
                  <a16:creationId xmlns:a16="http://schemas.microsoft.com/office/drawing/2014/main" id="{85F91E03-6B79-4561-AADA-9D9EE519498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8" name="Полилиния 35">
              <a:extLst>
                <a:ext uri="{FF2B5EF4-FFF2-40B4-BE49-F238E27FC236}">
                  <a16:creationId xmlns:a16="http://schemas.microsoft.com/office/drawing/2014/main" id="{A2B05A7B-02BB-4384-AB3F-6300769C06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9" name="Полилиния 36">
              <a:extLst>
                <a:ext uri="{FF2B5EF4-FFF2-40B4-BE49-F238E27FC236}">
                  <a16:creationId xmlns:a16="http://schemas.microsoft.com/office/drawing/2014/main" id="{10C0CEA7-547A-4AB3-99B0-971B1E98AB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0" name="Полилиния 37">
              <a:extLst>
                <a:ext uri="{FF2B5EF4-FFF2-40B4-BE49-F238E27FC236}">
                  <a16:creationId xmlns:a16="http://schemas.microsoft.com/office/drawing/2014/main" id="{643A7C23-A309-4BDC-AC90-7E150B0A7A4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1" name="Полилиния 38">
              <a:extLst>
                <a:ext uri="{FF2B5EF4-FFF2-40B4-BE49-F238E27FC236}">
                  <a16:creationId xmlns:a16="http://schemas.microsoft.com/office/drawing/2014/main" id="{CDFCEA60-6323-4E47-A467-83E3D32C0B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63" name="Прямоугольник 62">
            <a:extLst>
              <a:ext uri="{FF2B5EF4-FFF2-40B4-BE49-F238E27FC236}">
                <a16:creationId xmlns:a16="http://schemas.microsoft.com/office/drawing/2014/main" id="{42D62A3B-08B7-4F45-B0BC-A23B2CC9C3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65" name="Полилиния 11">
            <a:extLst>
              <a:ext uri="{FF2B5EF4-FFF2-40B4-BE49-F238E27FC236}">
                <a16:creationId xmlns:a16="http://schemas.microsoft.com/office/drawing/2014/main" id="{7527CAFC-17AC-48FE-AB33-811D38361F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graphicFrame>
        <p:nvGraphicFramePr>
          <p:cNvPr id="62" name="Объект 2" descr="Значок графического элемента SmartArt">
            <a:extLst>
              <a:ext uri="{FF2B5EF4-FFF2-40B4-BE49-F238E27FC236}">
                <a16:creationId xmlns:a16="http://schemas.microsoft.com/office/drawing/2014/main" id="{4F2B137F-C2B7-49C4-9A78-29FD71A009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7187537"/>
              </p:ext>
            </p:extLst>
          </p:nvPr>
        </p:nvGraphicFramePr>
        <p:xfrm>
          <a:off x="334794" y="900752"/>
          <a:ext cx="11857206" cy="5486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7" name="Капля 66"/>
          <p:cNvSpPr/>
          <p:nvPr/>
        </p:nvSpPr>
        <p:spPr>
          <a:xfrm rot="8100000">
            <a:off x="1434504" y="164071"/>
            <a:ext cx="1578632" cy="1569682"/>
          </a:xfrm>
          <a:prstGeom prst="teardrop">
            <a:avLst/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807856"/>
              <a:satOff val="2411"/>
              <a:lumOff val="314"/>
              <a:alphaOff val="0"/>
            </a:schemeClr>
          </a:fillRef>
          <a:effectRef idx="2">
            <a:schemeClr val="accent5">
              <a:hueOff val="807856"/>
              <a:satOff val="2411"/>
              <a:lumOff val="314"/>
              <a:alphaOff val="0"/>
            </a:schemeClr>
          </a:effectRef>
          <a:fontRef idx="minor"/>
        </p:style>
      </p:sp>
      <p:sp>
        <p:nvSpPr>
          <p:cNvPr id="3" name="Прямоугольник 2"/>
          <p:cNvSpPr/>
          <p:nvPr/>
        </p:nvSpPr>
        <p:spPr>
          <a:xfrm>
            <a:off x="1229982" y="2374805"/>
            <a:ext cx="2088107" cy="622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William</a:t>
            </a:r>
          </a:p>
          <a:p>
            <a:pPr algn="ctr"/>
            <a:r>
              <a:rPr lang="en-US" dirty="0" smtClean="0"/>
              <a:t>SHAKESPEARE</a:t>
            </a:r>
            <a:endParaRPr lang="ru-RU" dirty="0"/>
          </a:p>
        </p:txBody>
      </p:sp>
      <p:sp>
        <p:nvSpPr>
          <p:cNvPr id="68" name="Капля 67"/>
          <p:cNvSpPr/>
          <p:nvPr/>
        </p:nvSpPr>
        <p:spPr>
          <a:xfrm rot="8100000">
            <a:off x="3737213" y="994611"/>
            <a:ext cx="1669089" cy="1592565"/>
          </a:xfrm>
          <a:prstGeom prst="teardrop">
            <a:avLst/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807856"/>
              <a:satOff val="2411"/>
              <a:lumOff val="314"/>
              <a:alphaOff val="0"/>
            </a:schemeClr>
          </a:fillRef>
          <a:effectRef idx="2">
            <a:schemeClr val="accent5">
              <a:hueOff val="807856"/>
              <a:satOff val="2411"/>
              <a:lumOff val="314"/>
              <a:alphaOff val="0"/>
            </a:schemeClr>
          </a:effectRef>
          <a:fontRef idx="minor"/>
        </p:style>
      </p:sp>
      <p:sp>
        <p:nvSpPr>
          <p:cNvPr id="69" name="Капля 68"/>
          <p:cNvSpPr/>
          <p:nvPr/>
        </p:nvSpPr>
        <p:spPr>
          <a:xfrm rot="8100000">
            <a:off x="6317709" y="2089554"/>
            <a:ext cx="1551336" cy="1547443"/>
          </a:xfrm>
          <a:prstGeom prst="teardrop">
            <a:avLst/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807856"/>
              <a:satOff val="2411"/>
              <a:lumOff val="314"/>
              <a:alphaOff val="0"/>
            </a:schemeClr>
          </a:fillRef>
          <a:effectRef idx="2">
            <a:schemeClr val="accent5">
              <a:hueOff val="807856"/>
              <a:satOff val="2411"/>
              <a:lumOff val="314"/>
              <a:alphaOff val="0"/>
            </a:schemeClr>
          </a:effectRef>
          <a:fontRef idx="minor"/>
        </p:style>
      </p:sp>
      <p:sp>
        <p:nvSpPr>
          <p:cNvPr id="70" name="Капля 69"/>
          <p:cNvSpPr/>
          <p:nvPr/>
        </p:nvSpPr>
        <p:spPr>
          <a:xfrm rot="8100000">
            <a:off x="8949601" y="3082778"/>
            <a:ext cx="1624314" cy="1563798"/>
          </a:xfrm>
          <a:prstGeom prst="teardrop">
            <a:avLst/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807856"/>
              <a:satOff val="2411"/>
              <a:lumOff val="314"/>
              <a:alphaOff val="0"/>
            </a:schemeClr>
          </a:fillRef>
          <a:effectRef idx="2">
            <a:schemeClr val="accent5">
              <a:hueOff val="807856"/>
              <a:satOff val="2411"/>
              <a:lumOff val="314"/>
              <a:alphaOff val="0"/>
            </a:schemeClr>
          </a:effectRef>
          <a:fontRef idx="minor"/>
        </p:style>
      </p:sp>
      <p:sp>
        <p:nvSpPr>
          <p:cNvPr id="71" name="Прямоугольник 70"/>
          <p:cNvSpPr/>
          <p:nvPr/>
        </p:nvSpPr>
        <p:spPr>
          <a:xfrm>
            <a:off x="3578997" y="2997124"/>
            <a:ext cx="2088107" cy="622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Lord</a:t>
            </a:r>
          </a:p>
          <a:p>
            <a:pPr algn="ctr"/>
            <a:r>
              <a:rPr lang="en-US" dirty="0" smtClean="0"/>
              <a:t>BYRON</a:t>
            </a:r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9166659" y="5228036"/>
            <a:ext cx="2088107" cy="622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William </a:t>
            </a:r>
          </a:p>
          <a:p>
            <a:pPr algn="ctr"/>
            <a:r>
              <a:rPr lang="en-US" dirty="0" smtClean="0"/>
              <a:t>BLAKE</a:t>
            </a:r>
            <a:endParaRPr lang="ru-RU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6096000" y="4208000"/>
            <a:ext cx="2088107" cy="622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Robert</a:t>
            </a:r>
          </a:p>
          <a:p>
            <a:pPr algn="ctr"/>
            <a:r>
              <a:rPr lang="en-US" dirty="0" smtClean="0"/>
              <a:t>BURNS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557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4185" y="443277"/>
            <a:ext cx="8911687" cy="1280890"/>
          </a:xfrm>
        </p:spPr>
        <p:txBody>
          <a:bodyPr/>
          <a:lstStyle/>
          <a:p>
            <a:r>
              <a:rPr lang="en-US" dirty="0"/>
              <a:t>SCHOOL DAYS:  A POOL OF WORDS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33015" y="1337481"/>
            <a:ext cx="10071597" cy="4573741"/>
          </a:xfrm>
        </p:spPr>
        <p:txBody>
          <a:bodyPr/>
          <a:lstStyle/>
          <a:p>
            <a:r>
              <a:rPr lang="en-US" dirty="0" smtClean="0"/>
              <a:t>Words</a:t>
            </a:r>
          </a:p>
          <a:p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170" y="1337481"/>
            <a:ext cx="2225442" cy="2221396"/>
          </a:xfrm>
          <a:prstGeom prst="rect">
            <a:avLst/>
          </a:prstGeom>
        </p:spPr>
      </p:pic>
      <p:pic>
        <p:nvPicPr>
          <p:cNvPr id="7" name="Chuck_Berry_-_School_Days_478566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90997" y="29274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7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7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4" y="1492154"/>
            <a:ext cx="6223530" cy="478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9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9593" y="132791"/>
            <a:ext cx="8911687" cy="1280890"/>
          </a:xfrm>
        </p:spPr>
        <p:txBody>
          <a:bodyPr>
            <a:normAutofit/>
          </a:bodyPr>
          <a:lstStyle/>
          <a:p>
            <a:r>
              <a:rPr lang="en-US" dirty="0" smtClean="0"/>
              <a:t>MAKE UP </a:t>
            </a:r>
            <a:r>
              <a:rPr lang="en-US" dirty="0"/>
              <a:t>RHYMING PAIRS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300" dirty="0" smtClean="0"/>
              <a:t>https</a:t>
            </a:r>
            <a:r>
              <a:rPr lang="en-US" sz="1300" dirty="0"/>
              <a:t>://www.englishclub.com/esl-games/pronunciation/rhyming-pairs-1.php</a:t>
            </a:r>
            <a:endParaRPr lang="ru-RU" sz="13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936" y="992385"/>
            <a:ext cx="6493903" cy="5096885"/>
          </a:xfrm>
        </p:spPr>
      </p:pic>
    </p:spTree>
    <p:extLst>
      <p:ext uri="{BB962C8B-B14F-4D97-AF65-F5344CB8AC3E}">
        <p14:creationId xmlns:p14="http://schemas.microsoft.com/office/powerpoint/2010/main" val="45589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Contest 3: my poem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7598332"/>
              </p:ext>
            </p:extLst>
          </p:nvPr>
        </p:nvGraphicFramePr>
        <p:xfrm>
          <a:off x="2589213" y="2133600"/>
          <a:ext cx="89154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850">
                  <a:extLst>
                    <a:ext uri="{9D8B030D-6E8A-4147-A177-3AD203B41FA5}">
                      <a16:colId xmlns:a16="http://schemas.microsoft.com/office/drawing/2014/main" val="3905944904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1857522115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920192213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3815749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shakespeare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byron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burns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blake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8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846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(1,</a:t>
                      </a:r>
                      <a:r>
                        <a:rPr lang="en-US" baseline="0" dirty="0" smtClean="0"/>
                        <a:t> 2,3)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018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41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1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 9">
            <a:extLst>
              <a:ext uri="{FF2B5EF4-FFF2-40B4-BE49-F238E27FC236}">
                <a16:creationId xmlns:a16="http://schemas.microsoft.com/office/drawing/2014/main" id="{93F2CC0B-D5F1-40B8-9CC6-4A36850B66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5" name="Рисунок 4" descr="светлые пятна">
            <a:extLst>
              <a:ext uri="{FF2B5EF4-FFF2-40B4-BE49-F238E27FC236}">
                <a16:creationId xmlns:a16="http://schemas.microsoft.com/office/drawing/2014/main" id="{1A23FE0C-9A67-334E-9B7F-83AA9CF636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"/>
            <a:ext cx="12192000" cy="6857990"/>
          </a:xfrm>
          <a:prstGeom prst="rect">
            <a:avLst/>
          </a:prstGeom>
        </p:spPr>
      </p:pic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F266081D-517B-5D43-A7B4-E67DDEDC0B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2326" y="294020"/>
            <a:ext cx="8915399" cy="2262781"/>
          </a:xfrm>
        </p:spPr>
        <p:txBody>
          <a:bodyPr rtlCol="0">
            <a:norm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AND THE WINNER IS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…. </a:t>
            </a:r>
            <a:endParaRPr lang="ru-RU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96D75439-C766-134A-A0D0-BE002D8B0A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2561" y="2882375"/>
            <a:ext cx="8915399" cy="1126283"/>
          </a:xfrm>
        </p:spPr>
        <p:txBody>
          <a:bodyPr rtlCol="0">
            <a:noAutofit/>
          </a:bodyPr>
          <a:lstStyle/>
          <a:p>
            <a:pPr algn="ctr"/>
            <a:r>
              <a:rPr lang="en-US" sz="8000" b="1" dirty="0"/>
              <a:t>THE </a:t>
            </a:r>
            <a:r>
              <a:rPr lang="en-US" sz="8000" b="1" dirty="0" smtClean="0"/>
              <a:t>TEAM….</a:t>
            </a:r>
            <a:endParaRPr lang="en-US" sz="8000" b="1" dirty="0"/>
          </a:p>
        </p:txBody>
      </p:sp>
      <p:grpSp>
        <p:nvGrpSpPr>
          <p:cNvPr id="12" name="Группа 11">
            <a:extLst>
              <a:ext uri="{FF2B5EF4-FFF2-40B4-BE49-F238E27FC236}">
                <a16:creationId xmlns:a16="http://schemas.microsoft.com/office/drawing/2014/main" id="{631C6CE6-1810-44ED-A6D7-3FF53040AE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13" name="Полилиния 11">
              <a:extLst>
                <a:ext uri="{FF2B5EF4-FFF2-40B4-BE49-F238E27FC236}">
                  <a16:creationId xmlns:a16="http://schemas.microsoft.com/office/drawing/2014/main" id="{1F6D8BFE-D0D0-4BAE-9D5A-701DE7D3CE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Полилиния 12">
              <a:extLst>
                <a:ext uri="{FF2B5EF4-FFF2-40B4-BE49-F238E27FC236}">
                  <a16:creationId xmlns:a16="http://schemas.microsoft.com/office/drawing/2014/main" id="{53F86D30-CEDB-4D96-AF73-AA3CD5A437B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Полилиния 13">
              <a:extLst>
                <a:ext uri="{FF2B5EF4-FFF2-40B4-BE49-F238E27FC236}">
                  <a16:creationId xmlns:a16="http://schemas.microsoft.com/office/drawing/2014/main" id="{F5187540-C4C8-410C-A395-69FCB1C86C2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Полилиния 14">
              <a:extLst>
                <a:ext uri="{FF2B5EF4-FFF2-40B4-BE49-F238E27FC236}">
                  <a16:creationId xmlns:a16="http://schemas.microsoft.com/office/drawing/2014/main" id="{75BD6E4A-797C-451B-B08F-D99C1A9D13F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Полилиния 15">
              <a:extLst>
                <a:ext uri="{FF2B5EF4-FFF2-40B4-BE49-F238E27FC236}">
                  <a16:creationId xmlns:a16="http://schemas.microsoft.com/office/drawing/2014/main" id="{0D241082-BAFA-462E-827B-5814B020F5C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Полилиния 16">
              <a:extLst>
                <a:ext uri="{FF2B5EF4-FFF2-40B4-BE49-F238E27FC236}">
                  <a16:creationId xmlns:a16="http://schemas.microsoft.com/office/drawing/2014/main" id="{2920CCBD-116D-450B-9608-99F05F7D78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Полилиния 17">
              <a:extLst>
                <a:ext uri="{FF2B5EF4-FFF2-40B4-BE49-F238E27FC236}">
                  <a16:creationId xmlns:a16="http://schemas.microsoft.com/office/drawing/2014/main" id="{A57CD3DE-CEAF-4BD4-A5EF-24B3E622BB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Полилиния 18">
              <a:extLst>
                <a:ext uri="{FF2B5EF4-FFF2-40B4-BE49-F238E27FC236}">
                  <a16:creationId xmlns:a16="http://schemas.microsoft.com/office/drawing/2014/main" id="{4EC3258C-366B-4629-A7D3-5173D3637D8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Полилиния 19">
              <a:extLst>
                <a:ext uri="{FF2B5EF4-FFF2-40B4-BE49-F238E27FC236}">
                  <a16:creationId xmlns:a16="http://schemas.microsoft.com/office/drawing/2014/main" id="{D444D63A-CE2B-4ACD-BA0E-4ADECAD86F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Полилиния 20">
              <a:extLst>
                <a:ext uri="{FF2B5EF4-FFF2-40B4-BE49-F238E27FC236}">
                  <a16:creationId xmlns:a16="http://schemas.microsoft.com/office/drawing/2014/main" id="{7A504DF6-187A-4A54-96E8-3F3F28AAAA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Полилиния 21">
              <a:extLst>
                <a:ext uri="{FF2B5EF4-FFF2-40B4-BE49-F238E27FC236}">
                  <a16:creationId xmlns:a16="http://schemas.microsoft.com/office/drawing/2014/main" id="{FE04C6F5-6DC5-4C7E-9278-9BE624FC78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4" name="Полилиния 22">
              <a:extLst>
                <a:ext uri="{FF2B5EF4-FFF2-40B4-BE49-F238E27FC236}">
                  <a16:creationId xmlns:a16="http://schemas.microsoft.com/office/drawing/2014/main" id="{94A02D9B-E6A9-4D6A-9D2A-D81C768024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6" name="Группа 25">
            <a:extLst>
              <a:ext uri="{FF2B5EF4-FFF2-40B4-BE49-F238E27FC236}">
                <a16:creationId xmlns:a16="http://schemas.microsoft.com/office/drawing/2014/main" id="{B78034A6-3565-46AA-9E73-1C954666ABB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30"/>
            <a:ext cx="2356675" cy="6853284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27" name="Полилиния 27">
              <a:extLst>
                <a:ext uri="{FF2B5EF4-FFF2-40B4-BE49-F238E27FC236}">
                  <a16:creationId xmlns:a16="http://schemas.microsoft.com/office/drawing/2014/main" id="{04947AA2-A772-42CB-9CEC-065095D3DC7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Полилиния 28">
              <a:extLst>
                <a:ext uri="{FF2B5EF4-FFF2-40B4-BE49-F238E27FC236}">
                  <a16:creationId xmlns:a16="http://schemas.microsoft.com/office/drawing/2014/main" id="{83C52D84-DEC1-4E16-972E-8EEA5D52245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Полилиния 29">
              <a:extLst>
                <a:ext uri="{FF2B5EF4-FFF2-40B4-BE49-F238E27FC236}">
                  <a16:creationId xmlns:a16="http://schemas.microsoft.com/office/drawing/2014/main" id="{2036A28D-EF09-41F7-906F-CF4053615AE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Полилиния 30">
              <a:extLst>
                <a:ext uri="{FF2B5EF4-FFF2-40B4-BE49-F238E27FC236}">
                  <a16:creationId xmlns:a16="http://schemas.microsoft.com/office/drawing/2014/main" id="{EE8D92C7-C907-4120-95E3-80E3DC85BB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Полилиния 31">
              <a:extLst>
                <a:ext uri="{FF2B5EF4-FFF2-40B4-BE49-F238E27FC236}">
                  <a16:creationId xmlns:a16="http://schemas.microsoft.com/office/drawing/2014/main" id="{BBCEAAB8-CD22-41D7-B330-702682A27CE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Полилиния 32">
              <a:extLst>
                <a:ext uri="{FF2B5EF4-FFF2-40B4-BE49-F238E27FC236}">
                  <a16:creationId xmlns:a16="http://schemas.microsoft.com/office/drawing/2014/main" id="{6BBC1FEE-3D72-492B-8D8A-BE1A55076F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Полилиния 33">
              <a:extLst>
                <a:ext uri="{FF2B5EF4-FFF2-40B4-BE49-F238E27FC236}">
                  <a16:creationId xmlns:a16="http://schemas.microsoft.com/office/drawing/2014/main" id="{C28C6E5C-C393-435C-96A1-AA2859BDCB8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Полилиния 34">
              <a:extLst>
                <a:ext uri="{FF2B5EF4-FFF2-40B4-BE49-F238E27FC236}">
                  <a16:creationId xmlns:a16="http://schemas.microsoft.com/office/drawing/2014/main" id="{2C2C991F-AC51-4DF5-B8DD-19B08C1CBF4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Полилиния 35">
              <a:extLst>
                <a:ext uri="{FF2B5EF4-FFF2-40B4-BE49-F238E27FC236}">
                  <a16:creationId xmlns:a16="http://schemas.microsoft.com/office/drawing/2014/main" id="{9C916B5F-285D-4F5A-9085-6781753AFB3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Полилиния 36">
              <a:extLst>
                <a:ext uri="{FF2B5EF4-FFF2-40B4-BE49-F238E27FC236}">
                  <a16:creationId xmlns:a16="http://schemas.microsoft.com/office/drawing/2014/main" id="{0375DD5F-9D17-4873-B697-3D44A5EBEC7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Полилиния 37">
              <a:extLst>
                <a:ext uri="{FF2B5EF4-FFF2-40B4-BE49-F238E27FC236}">
                  <a16:creationId xmlns:a16="http://schemas.microsoft.com/office/drawing/2014/main" id="{A159BBC7-6A8B-4612-94A8-56323452C7B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Полилиния 38">
              <a:extLst>
                <a:ext uri="{FF2B5EF4-FFF2-40B4-BE49-F238E27FC236}">
                  <a16:creationId xmlns:a16="http://schemas.microsoft.com/office/drawing/2014/main" id="{177C901C-F8DE-4C99-95C8-F8CA1B84F76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40" name="Прямоугольник 39">
            <a:extLst>
              <a:ext uri="{FF2B5EF4-FFF2-40B4-BE49-F238E27FC236}">
                <a16:creationId xmlns:a16="http://schemas.microsoft.com/office/drawing/2014/main" id="{D1D655F2-6D15-4265-ADEE-EF0075C139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42" name="Полилиния 69">
            <a:extLst>
              <a:ext uri="{FF2B5EF4-FFF2-40B4-BE49-F238E27FC236}">
                <a16:creationId xmlns:a16="http://schemas.microsoft.com/office/drawing/2014/main" id="{3248A930-1A6E-4EFB-8213-D1AC735BE06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ru-RU" dirty="0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212" y="350155"/>
            <a:ext cx="2438400" cy="220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39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WILLIAM SHAKESPEARE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754874"/>
            <a:ext cx="5216486" cy="4372970"/>
          </a:xfrm>
        </p:spPr>
      </p:pic>
    </p:spTree>
    <p:extLst>
      <p:ext uri="{BB962C8B-B14F-4D97-AF65-F5344CB8AC3E}">
        <p14:creationId xmlns:p14="http://schemas.microsoft.com/office/powerpoint/2010/main" val="756498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Lord Byron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sz="3200" dirty="0"/>
              <a:t>GEORGE GORDON </a:t>
            </a:r>
            <a:r>
              <a:rPr lang="en-US" sz="3200" dirty="0" smtClean="0"/>
              <a:t>BYRON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2133600"/>
            <a:ext cx="5667375" cy="3778250"/>
          </a:xfrm>
        </p:spPr>
      </p:pic>
    </p:spTree>
    <p:extLst>
      <p:ext uri="{BB962C8B-B14F-4D97-AF65-F5344CB8AC3E}">
        <p14:creationId xmlns:p14="http://schemas.microsoft.com/office/powerpoint/2010/main" val="488681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ROBERT BURNS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807" y="1905000"/>
            <a:ext cx="6689052" cy="3315212"/>
          </a:xfrm>
        </p:spPr>
      </p:pic>
    </p:spTree>
    <p:extLst>
      <p:ext uri="{BB962C8B-B14F-4D97-AF65-F5344CB8AC3E}">
        <p14:creationId xmlns:p14="http://schemas.microsoft.com/office/powerpoint/2010/main" val="1755613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WILLIAM BLAKE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828800"/>
            <a:ext cx="7013396" cy="3935506"/>
          </a:xfrm>
        </p:spPr>
      </p:pic>
    </p:spTree>
    <p:extLst>
      <p:ext uri="{BB962C8B-B14F-4D97-AF65-F5344CB8AC3E}">
        <p14:creationId xmlns:p14="http://schemas.microsoft.com/office/powerpoint/2010/main" val="390100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399" y="24197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de-DE" b="1" dirty="0" smtClean="0">
                <a:hlinkClick r:id="rId2"/>
              </a:rPr>
              <a:t>Dreams</a:t>
            </a:r>
            <a:r>
              <a:rPr lang="de-DE" b="1" dirty="0" smtClean="0"/>
              <a:t> </a:t>
            </a:r>
            <a:r>
              <a:rPr lang="de-DE" b="1" dirty="0" err="1" smtClean="0"/>
              <a:t>by</a:t>
            </a:r>
            <a:r>
              <a:rPr lang="de-DE" b="1" dirty="0" smtClean="0"/>
              <a:t> </a:t>
            </a:r>
            <a:r>
              <a:rPr lang="en-US" b="1" i="1" dirty="0" smtClean="0"/>
              <a:t>Langston Hughes, </a:t>
            </a:r>
            <a:r>
              <a:rPr lang="en-US" sz="2200" b="1" i="1" dirty="0" smtClean="0"/>
              <a:t>an </a:t>
            </a:r>
            <a:r>
              <a:rPr lang="en-US" sz="2200" b="1" i="1" dirty="0"/>
              <a:t>American poet who </a:t>
            </a:r>
            <a:r>
              <a:rPr lang="en-US" sz="2200" b="1" i="1" dirty="0" smtClean="0"/>
              <a:t>was </a:t>
            </a:r>
            <a:r>
              <a:rPr lang="en-US" sz="2200" b="1" i="1" dirty="0"/>
              <a:t>the first African American to support himself as a writer.</a:t>
            </a:r>
            <a:br>
              <a:rPr lang="en-US" sz="2200" b="1" i="1" dirty="0"/>
            </a:br>
            <a:r>
              <a:rPr lang="de-DE" b="1" dirty="0"/>
              <a:t/>
            </a:r>
            <a:br>
              <a:rPr lang="de-DE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7266" y="1905000"/>
            <a:ext cx="8915400" cy="3777622"/>
          </a:xfrm>
        </p:spPr>
        <p:txBody>
          <a:bodyPr>
            <a:normAutofit/>
          </a:bodyPr>
          <a:lstStyle/>
          <a:p>
            <a:r>
              <a:rPr lang="en-US" dirty="0"/>
              <a:t>Hold fast to dreams</a:t>
            </a:r>
            <a:br>
              <a:rPr lang="en-US" dirty="0"/>
            </a:br>
            <a:r>
              <a:rPr lang="en-US" dirty="0"/>
              <a:t>For if dreams die</a:t>
            </a:r>
            <a:br>
              <a:rPr lang="en-US" dirty="0"/>
            </a:br>
            <a:r>
              <a:rPr lang="en-US" dirty="0"/>
              <a:t>Life is a broken-winged bird</a:t>
            </a:r>
            <a:br>
              <a:rPr lang="en-US" dirty="0"/>
            </a:br>
            <a:r>
              <a:rPr lang="en-US" dirty="0"/>
              <a:t>That cannot </a:t>
            </a:r>
            <a:r>
              <a:rPr lang="en-US" dirty="0" smtClean="0"/>
              <a:t>______.</a:t>
            </a:r>
          </a:p>
          <a:p>
            <a:r>
              <a:rPr lang="en-US" dirty="0"/>
              <a:t>Hold fast to dreams</a:t>
            </a:r>
            <a:br>
              <a:rPr lang="en-US" dirty="0"/>
            </a:br>
            <a:r>
              <a:rPr lang="en-US" dirty="0"/>
              <a:t>For if dreams die</a:t>
            </a:r>
            <a:br>
              <a:rPr lang="en-US" dirty="0"/>
            </a:br>
            <a:r>
              <a:rPr lang="en-US" dirty="0"/>
              <a:t>Life is a broken-winged bird</a:t>
            </a:r>
            <a:br>
              <a:rPr lang="en-US" dirty="0"/>
            </a:br>
            <a:r>
              <a:rPr lang="en-US" dirty="0"/>
              <a:t>That cannot fly.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6788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5279" y="109182"/>
            <a:ext cx="9539334" cy="1201003"/>
          </a:xfrm>
        </p:spPr>
        <p:txBody>
          <a:bodyPr>
            <a:normAutofit fontScale="90000"/>
          </a:bodyPr>
          <a:lstStyle/>
          <a:p>
            <a:r>
              <a:rPr lang="de-DE" b="1" i="1" dirty="0" err="1"/>
              <a:t>Shel</a:t>
            </a:r>
            <a:r>
              <a:rPr lang="de-DE" b="1" i="1" dirty="0"/>
              <a:t> </a:t>
            </a:r>
            <a:r>
              <a:rPr lang="de-DE" b="1" i="1" dirty="0" err="1"/>
              <a:t>Silverstein</a:t>
            </a:r>
            <a:r>
              <a:rPr lang="de-DE" b="1" i="1" dirty="0"/>
              <a:t> (1930-1999</a:t>
            </a:r>
            <a:r>
              <a:rPr lang="de-DE" b="1" i="1" dirty="0" smtClean="0"/>
              <a:t>)  - American </a:t>
            </a:r>
            <a:r>
              <a:rPr lang="de-DE" b="1" i="1" dirty="0" err="1" smtClean="0"/>
              <a:t>poet</a:t>
            </a:r>
            <a:r>
              <a:rPr lang="de-DE" b="1" i="1" dirty="0" smtClean="0"/>
              <a:t>, </a:t>
            </a:r>
            <a:r>
              <a:rPr lang="de-DE" b="1" i="1" dirty="0" err="1" smtClean="0"/>
              <a:t>musician</a:t>
            </a:r>
            <a:r>
              <a:rPr lang="de-DE" b="1" i="1" dirty="0" smtClean="0"/>
              <a:t>, </a:t>
            </a:r>
            <a:r>
              <a:rPr lang="de-DE" b="1" i="1" dirty="0" err="1" smtClean="0"/>
              <a:t>cartoon</a:t>
            </a:r>
            <a:r>
              <a:rPr lang="de-DE" b="1" i="1" dirty="0" smtClean="0"/>
              <a:t> </a:t>
            </a:r>
            <a:r>
              <a:rPr lang="de-DE" b="1" i="1" dirty="0" err="1" smtClean="0"/>
              <a:t>artist</a:t>
            </a:r>
            <a:r>
              <a:rPr lang="de-DE" b="1" i="1" dirty="0"/>
              <a:t/>
            </a:r>
            <a:br>
              <a:rPr lang="de-DE" b="1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5278" y="1451211"/>
            <a:ext cx="9239533" cy="5017827"/>
          </a:xfrm>
        </p:spPr>
        <p:txBody>
          <a:bodyPr>
            <a:normAutofit/>
          </a:bodyPr>
          <a:lstStyle/>
          <a:p>
            <a:r>
              <a:rPr lang="en-US" dirty="0"/>
              <a:t>Listen to the MUSTN'TS, child,</a:t>
            </a:r>
            <a:br>
              <a:rPr lang="en-US" dirty="0"/>
            </a:br>
            <a:r>
              <a:rPr lang="en-US" dirty="0"/>
              <a:t>Listen to the </a:t>
            </a:r>
            <a:r>
              <a:rPr lang="en-US" dirty="0" smtClean="0"/>
              <a:t>_________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Listen to the SHOULDN'TS</a:t>
            </a:r>
            <a:br>
              <a:rPr lang="en-US" dirty="0"/>
            </a:br>
            <a:r>
              <a:rPr lang="en-US" dirty="0"/>
              <a:t>The IMPOSSIBLES, the WONT'S</a:t>
            </a:r>
            <a:br>
              <a:rPr lang="en-US" dirty="0"/>
            </a:br>
            <a:r>
              <a:rPr lang="en-US" dirty="0"/>
              <a:t>Listen to the NEVER HAVES</a:t>
            </a:r>
            <a:br>
              <a:rPr lang="en-US" dirty="0"/>
            </a:br>
            <a:r>
              <a:rPr lang="en-US" dirty="0"/>
              <a:t>Then listen close to me-</a:t>
            </a:r>
            <a:br>
              <a:rPr lang="en-US" dirty="0"/>
            </a:br>
            <a:r>
              <a:rPr lang="en-US" dirty="0"/>
              <a:t>Anything can happen, child,</a:t>
            </a:r>
            <a:br>
              <a:rPr lang="en-US" dirty="0"/>
            </a:br>
            <a:r>
              <a:rPr lang="en-US" dirty="0"/>
              <a:t>ANYTHING </a:t>
            </a:r>
            <a:r>
              <a:rPr lang="en-US" dirty="0" smtClean="0"/>
              <a:t>can ______</a:t>
            </a:r>
          </a:p>
          <a:p>
            <a:r>
              <a:rPr lang="en-US" dirty="0"/>
              <a:t>Listen to the MUSTN'TS, child,</a:t>
            </a:r>
            <a:br>
              <a:rPr lang="en-US" dirty="0"/>
            </a:br>
            <a:r>
              <a:rPr lang="en-US" dirty="0"/>
              <a:t>Listen to the DON'TS</a:t>
            </a:r>
            <a:br>
              <a:rPr lang="en-US" dirty="0"/>
            </a:br>
            <a:r>
              <a:rPr lang="en-US" dirty="0"/>
              <a:t>Listen to the SHOULDN'TS</a:t>
            </a:r>
            <a:br>
              <a:rPr lang="en-US" dirty="0"/>
            </a:br>
            <a:r>
              <a:rPr lang="en-US" dirty="0"/>
              <a:t>The IMPOSSIBLES, the WONT'S</a:t>
            </a:r>
            <a:br>
              <a:rPr lang="en-US" dirty="0"/>
            </a:br>
            <a:r>
              <a:rPr lang="en-US" dirty="0"/>
              <a:t>Listen to the NEVER HAVES</a:t>
            </a:r>
            <a:br>
              <a:rPr lang="en-US" dirty="0"/>
            </a:br>
            <a:r>
              <a:rPr lang="en-US" dirty="0"/>
              <a:t>Then listen close to me-</a:t>
            </a:r>
            <a:br>
              <a:rPr lang="en-US" dirty="0"/>
            </a:br>
            <a:r>
              <a:rPr lang="en-US" dirty="0"/>
              <a:t>Anything can happen, child,</a:t>
            </a:r>
            <a:br>
              <a:rPr lang="en-US" dirty="0"/>
            </a:br>
            <a:r>
              <a:rPr lang="en-US" dirty="0"/>
              <a:t>ANYTHING can be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70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By A.A. Milne </a:t>
            </a:r>
            <a:r>
              <a:rPr lang="en-US" b="1" i="1" dirty="0"/>
              <a:t> </a:t>
            </a:r>
            <a:r>
              <a:rPr lang="en-US" sz="1600" b="1" i="1" dirty="0" smtClean="0"/>
              <a:t>(</a:t>
            </a:r>
            <a:r>
              <a:rPr lang="en-US" sz="1800" b="1" i="1" dirty="0" smtClean="0"/>
              <a:t>an </a:t>
            </a:r>
            <a:r>
              <a:rPr lang="en-US" sz="1800" b="1" i="1" dirty="0"/>
              <a:t>English author who lived from 1882-1956. He is best known for his stories about Winnie the Pooh, which were inspired by his son, Christopher Robin Milne's, stuffed </a:t>
            </a:r>
            <a:r>
              <a:rPr lang="en-US" sz="1800" b="1" i="1" dirty="0" smtClean="0"/>
              <a:t>animals)</a:t>
            </a:r>
            <a:r>
              <a:rPr lang="en-US" b="1" i="1" dirty="0" smtClean="0"/>
              <a:t>.</a:t>
            </a:r>
            <a:r>
              <a:rPr lang="en-US" b="1" i="1" dirty="0"/>
              <a:t> </a:t>
            </a:r>
            <a:br>
              <a:rPr lang="en-US" b="1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3958" y="1905000"/>
            <a:ext cx="10030654" cy="4006222"/>
          </a:xfrm>
        </p:spPr>
        <p:txBody>
          <a:bodyPr numCol="2">
            <a:normAutofit/>
          </a:bodyPr>
          <a:lstStyle/>
          <a:p>
            <a:r>
              <a:rPr lang="en-US" dirty="0"/>
              <a:t>When I was One,</a:t>
            </a:r>
            <a:br>
              <a:rPr lang="en-US" dirty="0"/>
            </a:br>
            <a:r>
              <a:rPr lang="en-US" dirty="0"/>
              <a:t>I </a:t>
            </a:r>
            <a:r>
              <a:rPr lang="en-US" dirty="0" smtClean="0"/>
              <a:t>______just </a:t>
            </a:r>
            <a:r>
              <a:rPr lang="en-US" dirty="0"/>
              <a:t>begun.</a:t>
            </a:r>
            <a:br>
              <a:rPr lang="en-US" dirty="0"/>
            </a:br>
            <a:r>
              <a:rPr lang="en-US" dirty="0"/>
              <a:t>When I was Two,</a:t>
            </a:r>
            <a:br>
              <a:rPr lang="en-US" dirty="0"/>
            </a:br>
            <a:r>
              <a:rPr lang="en-US" dirty="0"/>
              <a:t>I </a:t>
            </a:r>
            <a:r>
              <a:rPr lang="en-US" dirty="0" smtClean="0"/>
              <a:t>_____ </a:t>
            </a:r>
            <a:r>
              <a:rPr lang="en-US" dirty="0"/>
              <a:t>nearly new.</a:t>
            </a:r>
            <a:br>
              <a:rPr lang="en-US" dirty="0"/>
            </a:br>
            <a:r>
              <a:rPr lang="en-US" dirty="0"/>
              <a:t>When I was Three</a:t>
            </a:r>
            <a:br>
              <a:rPr lang="en-US" dirty="0"/>
            </a:br>
            <a:r>
              <a:rPr lang="en-US" dirty="0"/>
              <a:t>I was hardly me.</a:t>
            </a:r>
            <a:br>
              <a:rPr lang="en-US" dirty="0"/>
            </a:br>
            <a:r>
              <a:rPr lang="en-US" dirty="0"/>
              <a:t>When I was Four,</a:t>
            </a:r>
            <a:br>
              <a:rPr lang="en-US" dirty="0"/>
            </a:br>
            <a:r>
              <a:rPr lang="en-US" dirty="0"/>
              <a:t>I was not much </a:t>
            </a:r>
            <a:r>
              <a:rPr lang="en-US" dirty="0" smtClean="0"/>
              <a:t>_____.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When I was Five,</a:t>
            </a:r>
            <a:br>
              <a:rPr lang="en-US" dirty="0"/>
            </a:br>
            <a:r>
              <a:rPr lang="en-US" dirty="0"/>
              <a:t>I was just </a:t>
            </a:r>
            <a:r>
              <a:rPr lang="en-US" dirty="0" smtClean="0"/>
              <a:t>______.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But now I am Six,</a:t>
            </a:r>
            <a:br>
              <a:rPr lang="en-US" dirty="0"/>
            </a:br>
            <a:r>
              <a:rPr lang="en-US" dirty="0"/>
              <a:t>I'm as clever as clever,</a:t>
            </a:r>
            <a:br>
              <a:rPr lang="en-US" dirty="0"/>
            </a:br>
            <a:r>
              <a:rPr lang="en-US" dirty="0"/>
              <a:t>So I think I'll be six now for ever and ever</a:t>
            </a:r>
            <a:r>
              <a:rPr lang="en-US" dirty="0" smtClean="0"/>
              <a:t>. </a:t>
            </a:r>
          </a:p>
          <a:p>
            <a:r>
              <a:rPr lang="en-US" dirty="0"/>
              <a:t>When I was One,</a:t>
            </a:r>
            <a:br>
              <a:rPr lang="en-US" dirty="0"/>
            </a:br>
            <a:r>
              <a:rPr lang="en-US" dirty="0"/>
              <a:t>I had just begun.</a:t>
            </a:r>
            <a:br>
              <a:rPr lang="en-US" dirty="0"/>
            </a:br>
            <a:r>
              <a:rPr lang="en-US" dirty="0"/>
              <a:t>When I was Two,</a:t>
            </a:r>
            <a:br>
              <a:rPr lang="en-US" dirty="0"/>
            </a:br>
            <a:r>
              <a:rPr lang="en-US" dirty="0"/>
              <a:t>I was nearly new.</a:t>
            </a:r>
            <a:br>
              <a:rPr lang="en-US" dirty="0"/>
            </a:br>
            <a:r>
              <a:rPr lang="en-US" dirty="0"/>
              <a:t>When I was Three</a:t>
            </a:r>
            <a:br>
              <a:rPr lang="en-US" dirty="0"/>
            </a:br>
            <a:r>
              <a:rPr lang="en-US" dirty="0"/>
              <a:t>I was hardly me.</a:t>
            </a:r>
            <a:br>
              <a:rPr lang="en-US" dirty="0"/>
            </a:br>
            <a:r>
              <a:rPr lang="en-US" dirty="0"/>
              <a:t>When I was Four,</a:t>
            </a:r>
            <a:br>
              <a:rPr lang="en-US" dirty="0"/>
            </a:br>
            <a:r>
              <a:rPr lang="en-US" dirty="0"/>
              <a:t>I was not much more.</a:t>
            </a:r>
            <a:br>
              <a:rPr lang="en-US" dirty="0"/>
            </a:br>
            <a:r>
              <a:rPr lang="en-US" dirty="0"/>
              <a:t>When I was Five,</a:t>
            </a:r>
            <a:br>
              <a:rPr lang="en-US" dirty="0"/>
            </a:br>
            <a:r>
              <a:rPr lang="en-US" dirty="0"/>
              <a:t>I was just alive.</a:t>
            </a:r>
            <a:br>
              <a:rPr lang="en-US" dirty="0"/>
            </a:br>
            <a:r>
              <a:rPr lang="en-US" dirty="0"/>
              <a:t>But now I am Six,</a:t>
            </a:r>
            <a:br>
              <a:rPr lang="en-US" dirty="0"/>
            </a:br>
            <a:r>
              <a:rPr lang="en-US" dirty="0"/>
              <a:t>I'm as clever as clever,</a:t>
            </a:r>
            <a:br>
              <a:rPr lang="en-US" dirty="0"/>
            </a:br>
            <a:r>
              <a:rPr lang="en-US" dirty="0"/>
              <a:t>So I think I'll be six now for ever and ever.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690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CB8F5F2-61AB-4CE6-A5E3-F34B87B0EE42}">
  <ds:schemaRefs>
    <ds:schemaRef ds:uri="http://schemas.microsoft.com/office/infopath/2007/PartnerControls"/>
    <ds:schemaRef ds:uri="http://www.w3.org/XML/1998/namespace"/>
    <ds:schemaRef ds:uri="71af3243-3dd4-4a8d-8c0d-dd76da1f02a5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16c05727-aa75-4e4a-9b5f-8a80a1165891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07C3E52-A0B1-49C0-88BD-66B715EE8B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75CB40-8686-4C48-810A-C2974D3D3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«Легкий дым» для планирования мероприятий</Template>
  <TotalTime>0</TotalTime>
  <Words>344</Words>
  <Application>Microsoft Office PowerPoint</Application>
  <PresentationFormat>Широкоэкранный</PresentationFormat>
  <Paragraphs>99</Paragraphs>
  <Slides>24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Brush Script MT</vt:lpstr>
      <vt:lpstr>Calibri</vt:lpstr>
      <vt:lpstr>Century Gothic</vt:lpstr>
      <vt:lpstr>Wingdings 3</vt:lpstr>
      <vt:lpstr>Легкий дым</vt:lpstr>
      <vt:lpstr>POETRY CORNER</vt:lpstr>
      <vt:lpstr>four teams</vt:lpstr>
      <vt:lpstr>WILLIAM SHAKESPEARE</vt:lpstr>
      <vt:lpstr>Lord Byron  (GEORGE GORDON BYRON)</vt:lpstr>
      <vt:lpstr>ROBERT BURNS</vt:lpstr>
      <vt:lpstr>WILLIAM BLAKE</vt:lpstr>
      <vt:lpstr>Dreams by Langston Hughes, an American poet who was the first African American to support himself as a writer.  </vt:lpstr>
      <vt:lpstr>Shel Silverstein (1930-1999)  - American poet, musician, cartoon artist </vt:lpstr>
      <vt:lpstr>By A.A. Milne  (an English author who lived from 1882-1956. He is best known for his stories about Winnie the Pooh, which were inspired by his son, Christopher Robin Milne's, stuffed animals).  </vt:lpstr>
      <vt:lpstr>Contest 1: biographies</vt:lpstr>
      <vt:lpstr>CONTEST 2: dramatize the poem</vt:lpstr>
      <vt:lpstr>William Shakespeare –All the world’s a stage (from As You Like It, spoken by Jaques) </vt:lpstr>
      <vt:lpstr>LORD BYRON</vt:lpstr>
      <vt:lpstr>WILLIAM BLAKE TYGER</vt:lpstr>
      <vt:lpstr>ROBERT BURNS</vt:lpstr>
      <vt:lpstr>Презентация PowerPoint</vt:lpstr>
      <vt:lpstr>Contest 2: dramatization </vt:lpstr>
      <vt:lpstr>Contest 3: making up your own poem</vt:lpstr>
      <vt:lpstr>EXAMPLE</vt:lpstr>
      <vt:lpstr>SCHOOL DAYS:  A POOL OF WORDS</vt:lpstr>
      <vt:lpstr>SCHOOL</vt:lpstr>
      <vt:lpstr>MAKE UP RHYMING PAIRS  https://www.englishclub.com/esl-games/pronunciation/rhyming-pairs-1.php</vt:lpstr>
      <vt:lpstr>Contest 3: my poem</vt:lpstr>
      <vt:lpstr>AND THE WINNER IS….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2024-01-25T16:39:00Z</dcterms:created>
  <dcterms:modified xsi:type="dcterms:W3CDTF">2024-11-03T17:46:29Z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